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91" r:id="rId3"/>
    <p:sldId id="264" r:id="rId4"/>
    <p:sldId id="257" r:id="rId5"/>
    <p:sldId id="276" r:id="rId6"/>
    <p:sldId id="289" r:id="rId7"/>
    <p:sldId id="277" r:id="rId8"/>
    <p:sldId id="279" r:id="rId9"/>
    <p:sldId id="280" r:id="rId10"/>
    <p:sldId id="281" r:id="rId11"/>
    <p:sldId id="282" r:id="rId12"/>
    <p:sldId id="283" r:id="rId13"/>
    <p:sldId id="286" r:id="rId14"/>
    <p:sldId id="285" r:id="rId15"/>
    <p:sldId id="287" r:id="rId16"/>
    <p:sldId id="288" r:id="rId17"/>
    <p:sldId id="292" r:id="rId18"/>
    <p:sldId id="290" r:id="rId19"/>
    <p:sldId id="293" r:id="rId20"/>
    <p:sldId id="294" r:id="rId21"/>
    <p:sldId id="295" r:id="rId22"/>
    <p:sldId id="275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Cooper Hewitt" panose="020B0604020202020204" charset="0"/>
      <p:regular r:id="rId33"/>
    </p:embeddedFont>
    <p:embeddedFont>
      <p:font typeface="Cooper Hewitt Bold" panose="020B0604020202020204" charset="0"/>
      <p:regular r:id="rId34"/>
    </p:embeddedFont>
    <p:embeddedFont>
      <p:font typeface="Lato" panose="020F0502020204030203" pitchFamily="34" charset="0"/>
      <p:regular r:id="rId35"/>
      <p:bold r:id="rId36"/>
      <p:italic r:id="rId37"/>
    </p:embeddedFont>
    <p:embeddedFont>
      <p:font typeface="Roboto Bold" panose="02000000000000000000" charset="0"/>
      <p:regular r:id="rId38"/>
    </p:embeddedFont>
    <p:embeddedFont>
      <p:font typeface="UTM BEBAS" panose="02040603050506020204" pitchFamily="18" charset="0"/>
      <p:regular r:id="rId39"/>
    </p:embeddedFont>
  </p:embeddedFontLst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B1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960" autoAdjust="0"/>
  </p:normalViewPr>
  <p:slideViewPr>
    <p:cSldViewPr>
      <p:cViewPr varScale="1">
        <p:scale>
          <a:sx n="49" d="100"/>
          <a:sy n="49" d="100"/>
        </p:scale>
        <p:origin x="413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E189A-E9FE-4CF2-A2B1-E5B8B61D637C}" type="datetimeFigureOut">
              <a:rPr lang="vi-VN" smtClean="0"/>
              <a:t>09/06/2023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68FA0-DE38-403A-9F87-1A2DB38272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005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1715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658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2792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4537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5282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9827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6838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4915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7540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192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195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818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525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727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044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72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6194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68FA0-DE38-403A-9F87-1A2DB3827260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023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jpg"/><Relationship Id="rId5" Type="http://schemas.openxmlformats.org/officeDocument/2006/relationships/image" Target="../media/image14.sv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4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6.jpe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3187670" y="1862104"/>
            <a:ext cx="11912659" cy="6562792"/>
          </a:xfrm>
          <a:custGeom>
            <a:avLst/>
            <a:gdLst/>
            <a:ahLst/>
            <a:cxnLst/>
            <a:rect l="l" t="t" r="r" b="b"/>
            <a:pathLst>
              <a:path w="11912659" h="6562792">
                <a:moveTo>
                  <a:pt x="0" y="0"/>
                </a:moveTo>
                <a:lnTo>
                  <a:pt x="11912660" y="0"/>
                </a:lnTo>
                <a:lnTo>
                  <a:pt x="11912660" y="6562792"/>
                </a:lnTo>
                <a:lnTo>
                  <a:pt x="0" y="6562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9492" y="5404297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0" y="0"/>
                </a:moveTo>
                <a:lnTo>
                  <a:pt x="3004964" y="0"/>
                </a:lnTo>
                <a:lnTo>
                  <a:pt x="3004964" y="4355021"/>
                </a:lnTo>
                <a:lnTo>
                  <a:pt x="0" y="4355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4663544" y="527682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65223" y="-1181935"/>
            <a:ext cx="5497374" cy="2363871"/>
          </a:xfrm>
          <a:custGeom>
            <a:avLst/>
            <a:gdLst/>
            <a:ahLst/>
            <a:cxnLst/>
            <a:rect l="l" t="t" r="r" b="b"/>
            <a:pathLst>
              <a:path w="5497374" h="2363871">
                <a:moveTo>
                  <a:pt x="0" y="0"/>
                </a:moveTo>
                <a:lnTo>
                  <a:pt x="5497374" y="0"/>
                </a:lnTo>
                <a:lnTo>
                  <a:pt x="5497374" y="2363870"/>
                </a:lnTo>
                <a:lnTo>
                  <a:pt x="0" y="2363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3155849" y="9105065"/>
            <a:ext cx="5497374" cy="2363871"/>
          </a:xfrm>
          <a:custGeom>
            <a:avLst/>
            <a:gdLst/>
            <a:ahLst/>
            <a:cxnLst/>
            <a:rect l="l" t="t" r="r" b="b"/>
            <a:pathLst>
              <a:path w="5497374" h="2363871">
                <a:moveTo>
                  <a:pt x="5497374" y="2363870"/>
                </a:moveTo>
                <a:lnTo>
                  <a:pt x="0" y="2363870"/>
                </a:lnTo>
                <a:lnTo>
                  <a:pt x="0" y="0"/>
                </a:lnTo>
                <a:lnTo>
                  <a:pt x="5497374" y="0"/>
                </a:lnTo>
                <a:lnTo>
                  <a:pt x="5497374" y="236387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84627" y="9258300"/>
            <a:ext cx="7315200" cy="603504"/>
          </a:xfrm>
          <a:custGeom>
            <a:avLst/>
            <a:gdLst/>
            <a:ahLst/>
            <a:cxnLst/>
            <a:rect l="l" t="t" r="r" b="b"/>
            <a:pathLst>
              <a:path w="7315200" h="603504">
                <a:moveTo>
                  <a:pt x="0" y="0"/>
                </a:moveTo>
                <a:lnTo>
                  <a:pt x="7315200" y="0"/>
                </a:lnTo>
                <a:lnTo>
                  <a:pt x="7315200" y="603504"/>
                </a:lnTo>
                <a:lnTo>
                  <a:pt x="0" y="603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5584627" y="578431"/>
            <a:ext cx="7315200" cy="603504"/>
          </a:xfrm>
          <a:custGeom>
            <a:avLst/>
            <a:gdLst/>
            <a:ahLst/>
            <a:cxnLst/>
            <a:rect l="l" t="t" r="r" b="b"/>
            <a:pathLst>
              <a:path w="7315200" h="603504">
                <a:moveTo>
                  <a:pt x="7315200" y="603504"/>
                </a:moveTo>
                <a:lnTo>
                  <a:pt x="0" y="603504"/>
                </a:lnTo>
                <a:lnTo>
                  <a:pt x="0" y="0"/>
                </a:lnTo>
                <a:lnTo>
                  <a:pt x="7315200" y="0"/>
                </a:lnTo>
                <a:lnTo>
                  <a:pt x="7315200" y="60350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90341" y="3376376"/>
            <a:ext cx="8507318" cy="137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dirty="0">
                <a:solidFill>
                  <a:srgbClr val="FFFFFF"/>
                </a:solidFill>
                <a:latin typeface="+mj-lt"/>
              </a:rPr>
              <a:t>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90341" y="4462403"/>
            <a:ext cx="8507318" cy="171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75"/>
              </a:lnSpc>
              <a:spcBef>
                <a:spcPct val="0"/>
              </a:spcBef>
            </a:pPr>
            <a:r>
              <a:rPr lang="en-US" sz="10910" dirty="0">
                <a:solidFill>
                  <a:srgbClr val="FFFFFF"/>
                </a:solidFill>
                <a:latin typeface="+mj-lt"/>
              </a:rPr>
              <a:t>Bootloader</a:t>
            </a:r>
          </a:p>
        </p:txBody>
      </p:sp>
      <p:sp>
        <p:nvSpPr>
          <p:cNvPr id="12" name="Freeform 12"/>
          <p:cNvSpPr/>
          <p:nvPr/>
        </p:nvSpPr>
        <p:spPr>
          <a:xfrm>
            <a:off x="4156687" y="4501886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8" y="0"/>
                </a:lnTo>
                <a:lnTo>
                  <a:pt x="1467308" y="1283228"/>
                </a:lnTo>
                <a:lnTo>
                  <a:pt x="0" y="1283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2664005" y="4501886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8"/>
                </a:lnTo>
                <a:lnTo>
                  <a:pt x="1467308" y="1283228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90341" y="7010240"/>
            <a:ext cx="8507318" cy="57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719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90341" y="2543268"/>
            <a:ext cx="8507318" cy="56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+mj-lt"/>
              </a:rPr>
              <a:t>GANH’S TEAM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70338" y="0"/>
            <a:ext cx="18390758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Function of Bootloader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608007" y="6607006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447C2-1AEA-FE7D-47B6-89FCEC236D7D}"/>
              </a:ext>
            </a:extLst>
          </p:cNvPr>
          <p:cNvSpPr/>
          <p:nvPr/>
        </p:nvSpPr>
        <p:spPr>
          <a:xfrm>
            <a:off x="1076356" y="4249453"/>
            <a:ext cx="2876550" cy="1427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AEBF7-576C-7660-8B01-3892A16C1298}"/>
              </a:ext>
            </a:extLst>
          </p:cNvPr>
          <p:cNvSpPr txBox="1"/>
          <p:nvPr/>
        </p:nvSpPr>
        <p:spPr>
          <a:xfrm>
            <a:off x="1076356" y="4424567"/>
            <a:ext cx="2876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Branching Code</a:t>
            </a:r>
            <a:endParaRPr lang="vi-VN" sz="3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584D21-90C0-B633-7325-83583821A7D4}"/>
              </a:ext>
            </a:extLst>
          </p:cNvPr>
          <p:cNvSpPr/>
          <p:nvPr/>
        </p:nvSpPr>
        <p:spPr>
          <a:xfrm>
            <a:off x="7315200" y="4247331"/>
            <a:ext cx="2876550" cy="1427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88F60-0107-E4E5-EBC9-F4B03E489609}"/>
              </a:ext>
            </a:extLst>
          </p:cNvPr>
          <p:cNvSpPr txBox="1"/>
          <p:nvPr/>
        </p:nvSpPr>
        <p:spPr>
          <a:xfrm>
            <a:off x="7315200" y="4422445"/>
            <a:ext cx="3009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Bootloader 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6AAF13-147F-B8D3-01BA-0BF3109160DA}"/>
              </a:ext>
            </a:extLst>
          </p:cNvPr>
          <p:cNvSpPr/>
          <p:nvPr/>
        </p:nvSpPr>
        <p:spPr>
          <a:xfrm>
            <a:off x="7315200" y="7398370"/>
            <a:ext cx="2876550" cy="1427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AA168-4770-AF36-3A9C-8B1EE8A8DF06}"/>
              </a:ext>
            </a:extLst>
          </p:cNvPr>
          <p:cNvSpPr txBox="1"/>
          <p:nvPr/>
        </p:nvSpPr>
        <p:spPr>
          <a:xfrm>
            <a:off x="7315200" y="7545633"/>
            <a:ext cx="3009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Application code</a:t>
            </a:r>
            <a:endParaRPr lang="vi-VN" sz="3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C4224C-7166-DF4C-9FDF-2B08B5B072B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952906" y="4963176"/>
            <a:ext cx="3375510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DBEEED94-E139-5BBA-14C3-A32877AFFDD5}"/>
              </a:ext>
            </a:extLst>
          </p:cNvPr>
          <p:cNvSpPr/>
          <p:nvPr/>
        </p:nvSpPr>
        <p:spPr>
          <a:xfrm rot="5400000">
            <a:off x="3601009" y="4914184"/>
            <a:ext cx="2526697" cy="4928116"/>
          </a:xfrm>
          <a:prstGeom prst="bentUpArrow">
            <a:avLst>
              <a:gd name="adj1" fmla="val 8921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1B508-BFD4-8728-EDE5-24F157077EF1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1. Control and Manage the application  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32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3" grpId="0"/>
      <p:bldP spid="14" grpId="0" animBg="1"/>
      <p:bldP spid="15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44323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Function of Bootloader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547378" y="6607006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447C2-1AEA-FE7D-47B6-89FCEC236D7D}"/>
              </a:ext>
            </a:extLst>
          </p:cNvPr>
          <p:cNvSpPr/>
          <p:nvPr/>
        </p:nvSpPr>
        <p:spPr>
          <a:xfrm>
            <a:off x="1076356" y="4249453"/>
            <a:ext cx="2876550" cy="1427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AEBF7-576C-7660-8B01-3892A16C1298}"/>
              </a:ext>
            </a:extLst>
          </p:cNvPr>
          <p:cNvSpPr txBox="1"/>
          <p:nvPr/>
        </p:nvSpPr>
        <p:spPr>
          <a:xfrm>
            <a:off x="1076356" y="4424567"/>
            <a:ext cx="3009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Branching Code</a:t>
            </a:r>
            <a:endParaRPr lang="vi-VN" sz="3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584D21-90C0-B633-7325-83583821A7D4}"/>
              </a:ext>
            </a:extLst>
          </p:cNvPr>
          <p:cNvSpPr/>
          <p:nvPr/>
        </p:nvSpPr>
        <p:spPr>
          <a:xfrm>
            <a:off x="12195432" y="4305108"/>
            <a:ext cx="2876550" cy="1427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88F60-0107-E4E5-EBC9-F4B03E489609}"/>
              </a:ext>
            </a:extLst>
          </p:cNvPr>
          <p:cNvSpPr txBox="1"/>
          <p:nvPr/>
        </p:nvSpPr>
        <p:spPr>
          <a:xfrm>
            <a:off x="12195432" y="4480222"/>
            <a:ext cx="3009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Bootloader 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6AAF13-147F-B8D3-01BA-0BF3109160DA}"/>
              </a:ext>
            </a:extLst>
          </p:cNvPr>
          <p:cNvSpPr/>
          <p:nvPr/>
        </p:nvSpPr>
        <p:spPr>
          <a:xfrm>
            <a:off x="12189570" y="7572241"/>
            <a:ext cx="2877120" cy="1378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AA168-4770-AF36-3A9C-8B1EE8A8DF06}"/>
              </a:ext>
            </a:extLst>
          </p:cNvPr>
          <p:cNvSpPr txBox="1"/>
          <p:nvPr/>
        </p:nvSpPr>
        <p:spPr>
          <a:xfrm>
            <a:off x="12306572" y="7711642"/>
            <a:ext cx="3010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Application code</a:t>
            </a:r>
            <a:endParaRPr lang="vi-VN" sz="3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C4224C-7166-DF4C-9FDF-2B08B5B072B2}"/>
              </a:ext>
            </a:extLst>
          </p:cNvPr>
          <p:cNvCxnSpPr>
            <a:cxnSpLocks/>
          </p:cNvCxnSpPr>
          <p:nvPr/>
        </p:nvCxnSpPr>
        <p:spPr>
          <a:xfrm>
            <a:off x="4086256" y="4887384"/>
            <a:ext cx="2347294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DBEEED94-E139-5BBA-14C3-A32877AFFDD5}"/>
              </a:ext>
            </a:extLst>
          </p:cNvPr>
          <p:cNvSpPr/>
          <p:nvPr/>
        </p:nvSpPr>
        <p:spPr>
          <a:xfrm rot="5400000">
            <a:off x="8843587" y="5657225"/>
            <a:ext cx="2529892" cy="4062666"/>
          </a:xfrm>
          <a:prstGeom prst="bentUpArrow">
            <a:avLst>
              <a:gd name="adj1" fmla="val 8921"/>
              <a:gd name="adj2" fmla="val 2452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B8F98-E3BF-68D3-83FA-111602C30439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1. Control and Manage the application  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0C330E0F-9B6B-0893-71F0-BDD3DD159CF1}"/>
              </a:ext>
            </a:extLst>
          </p:cNvPr>
          <p:cNvSpPr/>
          <p:nvPr/>
        </p:nvSpPr>
        <p:spPr>
          <a:xfrm>
            <a:off x="6477874" y="3418643"/>
            <a:ext cx="3314699" cy="3004966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6894B-4988-A39D-249F-0622DEABB366}"/>
              </a:ext>
            </a:extLst>
          </p:cNvPr>
          <p:cNvSpPr txBox="1"/>
          <p:nvPr/>
        </p:nvSpPr>
        <p:spPr>
          <a:xfrm>
            <a:off x="7035458" y="4604485"/>
            <a:ext cx="2552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GPIO pin</a:t>
            </a:r>
            <a:r>
              <a:rPr lang="en-US" sz="3200" b="1" dirty="0"/>
              <a:t> ?</a:t>
            </a:r>
            <a:r>
              <a:rPr lang="vi-VN" sz="3200" b="1" dirty="0"/>
              <a:t>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D1E052-C4A4-198A-49FB-138431E679D4}"/>
              </a:ext>
            </a:extLst>
          </p:cNvPr>
          <p:cNvCxnSpPr>
            <a:cxnSpLocks/>
          </p:cNvCxnSpPr>
          <p:nvPr/>
        </p:nvCxnSpPr>
        <p:spPr>
          <a:xfrm>
            <a:off x="9792573" y="4887384"/>
            <a:ext cx="2347294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894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44323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Function of Bootloader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563684" y="6521204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B8F98-E3BF-68D3-83FA-111602C30439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1. Control and Manage the application  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E7ACF-16D9-A0EC-0288-4514AFCF9510}"/>
              </a:ext>
            </a:extLst>
          </p:cNvPr>
          <p:cNvSpPr txBox="1"/>
          <p:nvPr/>
        </p:nvSpPr>
        <p:spPr>
          <a:xfrm>
            <a:off x="838200" y="3619500"/>
            <a:ext cx="16992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solidFill>
                  <a:schemeClr val="bg1"/>
                </a:solidFill>
              </a:rPr>
              <a:t>In a more complex system, the bootloader loads itself to the memory along with the application code, then it checks for initial parameters and system integrity.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-&gt; Go back to executing the application code. 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69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44323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Function of Bootloader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563684" y="6521204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B8F98-E3BF-68D3-83FA-111602C30439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2. Firmware upgrade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E7ACF-16D9-A0EC-0288-4514AFCF9510}"/>
              </a:ext>
            </a:extLst>
          </p:cNvPr>
          <p:cNvSpPr txBox="1"/>
          <p:nvPr/>
        </p:nvSpPr>
        <p:spPr>
          <a:xfrm>
            <a:off x="838200" y="3619500"/>
            <a:ext cx="1699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solidFill>
                  <a:schemeClr val="bg1"/>
                </a:solidFill>
              </a:rPr>
              <a:t>They can also utilize different protocols such as UART, CAN, I2C, I2S, Ethernet, or USB to establish communication and initial a firmware upgrade.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chemeClr val="bg1"/>
                </a:solidFill>
              </a:rPr>
              <a:t>They also undergo above steps</a:t>
            </a:r>
          </a:p>
        </p:txBody>
      </p:sp>
    </p:spTree>
    <p:extLst>
      <p:ext uri="{BB962C8B-B14F-4D97-AF65-F5344CB8AC3E}">
        <p14:creationId xmlns:p14="http://schemas.microsoft.com/office/powerpoint/2010/main" val="42884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6223" y="34149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Function of Bootloader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608007" y="6607006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447C2-1AEA-FE7D-47B6-89FCEC236D7D}"/>
              </a:ext>
            </a:extLst>
          </p:cNvPr>
          <p:cNvSpPr/>
          <p:nvPr/>
        </p:nvSpPr>
        <p:spPr>
          <a:xfrm>
            <a:off x="93897" y="3532839"/>
            <a:ext cx="2930089" cy="187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AEBF7-576C-7660-8B01-3892A16C1298}"/>
              </a:ext>
            </a:extLst>
          </p:cNvPr>
          <p:cNvSpPr txBox="1"/>
          <p:nvPr/>
        </p:nvSpPr>
        <p:spPr>
          <a:xfrm>
            <a:off x="66683" y="3687326"/>
            <a:ext cx="3009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Bootloader loads into the memory</a:t>
            </a:r>
            <a:endParaRPr lang="vi-VN" sz="3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C4224C-7166-DF4C-9FDF-2B08B5B072B2}"/>
              </a:ext>
            </a:extLst>
          </p:cNvPr>
          <p:cNvCxnSpPr>
            <a:cxnSpLocks/>
          </p:cNvCxnSpPr>
          <p:nvPr/>
        </p:nvCxnSpPr>
        <p:spPr>
          <a:xfrm>
            <a:off x="3124106" y="4470091"/>
            <a:ext cx="1733621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11B508-BFD4-8728-EDE5-24F157077EF1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2. Firmware upgrade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D17DE-965A-F67C-55C1-95EEF86A55F3}"/>
              </a:ext>
            </a:extLst>
          </p:cNvPr>
          <p:cNvSpPr/>
          <p:nvPr/>
        </p:nvSpPr>
        <p:spPr>
          <a:xfrm>
            <a:off x="4855633" y="3532839"/>
            <a:ext cx="2930089" cy="187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E0A72-7E43-DE45-3DD7-E23253359444}"/>
              </a:ext>
            </a:extLst>
          </p:cNvPr>
          <p:cNvSpPr txBox="1"/>
          <p:nvPr/>
        </p:nvSpPr>
        <p:spPr>
          <a:xfrm>
            <a:off x="4887665" y="3451093"/>
            <a:ext cx="293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Initializing basic instruction and peripherals</a:t>
            </a:r>
            <a:endParaRPr lang="vi-VN" sz="32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7ABED8-320F-7529-3930-149E0F0298C3}"/>
              </a:ext>
            </a:extLst>
          </p:cNvPr>
          <p:cNvSpPr/>
          <p:nvPr/>
        </p:nvSpPr>
        <p:spPr>
          <a:xfrm>
            <a:off x="9562327" y="3579105"/>
            <a:ext cx="2962121" cy="187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D45032-A7E9-BD29-2DFF-FC873EB95D5A}"/>
              </a:ext>
            </a:extLst>
          </p:cNvPr>
          <p:cNvSpPr/>
          <p:nvPr/>
        </p:nvSpPr>
        <p:spPr>
          <a:xfrm>
            <a:off x="14258069" y="3579105"/>
            <a:ext cx="2962121" cy="187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4513A0-34F6-3BF5-1C20-EA8FDC3B2390}"/>
              </a:ext>
            </a:extLst>
          </p:cNvPr>
          <p:cNvSpPr/>
          <p:nvPr/>
        </p:nvSpPr>
        <p:spPr>
          <a:xfrm>
            <a:off x="14241509" y="6776725"/>
            <a:ext cx="2962121" cy="187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C928BB-5493-FED2-6348-E7E0116A9DC0}"/>
              </a:ext>
            </a:extLst>
          </p:cNvPr>
          <p:cNvCxnSpPr>
            <a:cxnSpLocks/>
          </p:cNvCxnSpPr>
          <p:nvPr/>
        </p:nvCxnSpPr>
        <p:spPr>
          <a:xfrm>
            <a:off x="7785722" y="4470091"/>
            <a:ext cx="1733621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410104-4058-F025-F5F8-67842D73EA66}"/>
              </a:ext>
            </a:extLst>
          </p:cNvPr>
          <p:cNvCxnSpPr>
            <a:cxnSpLocks/>
          </p:cNvCxnSpPr>
          <p:nvPr/>
        </p:nvCxnSpPr>
        <p:spPr>
          <a:xfrm>
            <a:off x="12524448" y="4470091"/>
            <a:ext cx="1733621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39E820-6849-1903-BEB9-AFFA363EB015}"/>
              </a:ext>
            </a:extLst>
          </p:cNvPr>
          <p:cNvCxnSpPr>
            <a:cxnSpLocks/>
          </p:cNvCxnSpPr>
          <p:nvPr/>
        </p:nvCxnSpPr>
        <p:spPr>
          <a:xfrm>
            <a:off x="15722569" y="5465625"/>
            <a:ext cx="16560" cy="131110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E3078A0-7512-5C6F-09AD-07D5BA8B9BD1}"/>
              </a:ext>
            </a:extLst>
          </p:cNvPr>
          <p:cNvSpPr txBox="1"/>
          <p:nvPr/>
        </p:nvSpPr>
        <p:spPr>
          <a:xfrm>
            <a:off x="9741980" y="3724455"/>
            <a:ext cx="2930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Accept instruction from outside</a:t>
            </a:r>
            <a:endParaRPr lang="vi-VN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7DF209-E2C3-E1E2-55B4-0CB8C7E36659}"/>
              </a:ext>
            </a:extLst>
          </p:cNvPr>
          <p:cNvSpPr txBox="1"/>
          <p:nvPr/>
        </p:nvSpPr>
        <p:spPr>
          <a:xfrm>
            <a:off x="14799966" y="3979813"/>
            <a:ext cx="2930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Upgrade process</a:t>
            </a:r>
            <a:endParaRPr lang="vi-VN" sz="3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10659D-0880-03C7-9005-BB1E90CD4E24}"/>
              </a:ext>
            </a:extLst>
          </p:cNvPr>
          <p:cNvSpPr txBox="1"/>
          <p:nvPr/>
        </p:nvSpPr>
        <p:spPr>
          <a:xfrm>
            <a:off x="14504371" y="7423655"/>
            <a:ext cx="2436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Resets  chip</a:t>
            </a:r>
            <a:endParaRPr lang="vi-VN" sz="32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EC6157-063E-9A05-132F-A8ED904617C8}"/>
              </a:ext>
            </a:extLst>
          </p:cNvPr>
          <p:cNvCxnSpPr>
            <a:cxnSpLocks/>
          </p:cNvCxnSpPr>
          <p:nvPr/>
        </p:nvCxnSpPr>
        <p:spPr>
          <a:xfrm rot="10800000">
            <a:off x="12524448" y="7765978"/>
            <a:ext cx="1733621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803C448-4E14-E931-E7E6-E4BC6F3FD5AE}"/>
              </a:ext>
            </a:extLst>
          </p:cNvPr>
          <p:cNvSpPr/>
          <p:nvPr/>
        </p:nvSpPr>
        <p:spPr>
          <a:xfrm>
            <a:off x="9556102" y="6776725"/>
            <a:ext cx="2962121" cy="187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0E76FC-403F-BD9C-2EF2-588D5A0F3446}"/>
              </a:ext>
            </a:extLst>
          </p:cNvPr>
          <p:cNvSpPr txBox="1"/>
          <p:nvPr/>
        </p:nvSpPr>
        <p:spPr>
          <a:xfrm>
            <a:off x="9764506" y="6734926"/>
            <a:ext cx="24102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Goes to the normal operation mode</a:t>
            </a:r>
            <a:endParaRPr lang="vi-VN" sz="3200" b="1" dirty="0"/>
          </a:p>
        </p:txBody>
      </p:sp>
    </p:spTree>
    <p:extLst>
      <p:ext uri="{BB962C8B-B14F-4D97-AF65-F5344CB8AC3E}">
        <p14:creationId xmlns:p14="http://schemas.microsoft.com/office/powerpoint/2010/main" val="59038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44323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Function of Bootloader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563684" y="6521204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B8F98-E3BF-68D3-83FA-111602C30439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3. Check error code 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E7ACF-16D9-A0EC-0288-4514AFCF9510}"/>
              </a:ext>
            </a:extLst>
          </p:cNvPr>
          <p:cNvSpPr txBox="1"/>
          <p:nvPr/>
        </p:nvSpPr>
        <p:spPr>
          <a:xfrm>
            <a:off x="838200" y="3619500"/>
            <a:ext cx="1699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solidFill>
                  <a:schemeClr val="bg1"/>
                </a:solidFill>
              </a:rPr>
              <a:t>Bootloaders can also perform checks on the higher-level code to make sure it’s not corrupted before loading it.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62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24883" y="0"/>
            <a:ext cx="18357205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Function of Bootloader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563684" y="6521204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B8F98-E3BF-68D3-83FA-111602C30439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4.Security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E7ACF-16D9-A0EC-0288-4514AFCF9510}"/>
              </a:ext>
            </a:extLst>
          </p:cNvPr>
          <p:cNvSpPr txBox="1"/>
          <p:nvPr/>
        </p:nvSpPr>
        <p:spPr>
          <a:xfrm>
            <a:off x="838200" y="3388865"/>
            <a:ext cx="16992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- ARM, who installs a separate “Zone of Trust” area, branded the ARM® </a:t>
            </a:r>
            <a:r>
              <a:rPr lang="en-US" sz="3200" dirty="0" err="1">
                <a:solidFill>
                  <a:schemeClr val="bg1"/>
                </a:solidFill>
              </a:rPr>
              <a:t>TrustZone</a:t>
            </a:r>
            <a:r>
              <a:rPr lang="en-US" sz="3200" dirty="0">
                <a:solidFill>
                  <a:schemeClr val="bg1"/>
                </a:solidFill>
              </a:rPr>
              <a:t>®. </a:t>
            </a: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r>
              <a:rPr lang="en-US" sz="3200" dirty="0">
                <a:solidFill>
                  <a:schemeClr val="bg1"/>
                </a:solidFill>
              </a:rPr>
              <a:t>- The bootloader would be accessible only by other software that has authorized access to that </a:t>
            </a:r>
            <a:r>
              <a:rPr lang="en-US" sz="3200" dirty="0" err="1">
                <a:solidFill>
                  <a:schemeClr val="bg1"/>
                </a:solidFill>
              </a:rPr>
              <a:t>TrustZone</a:t>
            </a:r>
            <a:r>
              <a:rPr lang="en-US" sz="3200" dirty="0">
                <a:solidFill>
                  <a:schemeClr val="bg1"/>
                </a:solidFill>
              </a:rPr>
              <a:t>, since ARM wants to segregate its critical operations from software and memory whose safety is not known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8055DE-9043-8DBC-1E29-87428E6F1794}"/>
              </a:ext>
            </a:extLst>
          </p:cNvPr>
          <p:cNvSpPr/>
          <p:nvPr/>
        </p:nvSpPr>
        <p:spPr>
          <a:xfrm>
            <a:off x="7299560" y="5596759"/>
            <a:ext cx="3352800" cy="44858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E73090-D7A0-D2EB-13E9-9FEB10BF2DFD}"/>
              </a:ext>
            </a:extLst>
          </p:cNvPr>
          <p:cNvSpPr/>
          <p:nvPr/>
        </p:nvSpPr>
        <p:spPr>
          <a:xfrm>
            <a:off x="7210916" y="5710721"/>
            <a:ext cx="3352800" cy="2199874"/>
          </a:xfrm>
          <a:prstGeom prst="rect">
            <a:avLst/>
          </a:prstGeom>
          <a:solidFill>
            <a:schemeClr val="bg1"/>
          </a:solidFill>
          <a:ln w="228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F25AB-2C35-053E-9D78-49986A236458}"/>
              </a:ext>
            </a:extLst>
          </p:cNvPr>
          <p:cNvSpPr txBox="1"/>
          <p:nvPr/>
        </p:nvSpPr>
        <p:spPr>
          <a:xfrm>
            <a:off x="7712817" y="6475152"/>
            <a:ext cx="2724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/>
              <a:t>ARM® </a:t>
            </a:r>
            <a:r>
              <a:rPr lang="vi-VN" sz="3200" dirty="0" err="1"/>
              <a:t>TrustZone</a:t>
            </a:r>
            <a:r>
              <a:rPr lang="vi-VN" sz="3200" dirty="0"/>
              <a:t>®. </a:t>
            </a:r>
          </a:p>
        </p:txBody>
      </p:sp>
    </p:spTree>
    <p:extLst>
      <p:ext uri="{BB962C8B-B14F-4D97-AF65-F5344CB8AC3E}">
        <p14:creationId xmlns:p14="http://schemas.microsoft.com/office/powerpoint/2010/main" val="399357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67768" y="10046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Project Description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563684" y="6521204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88733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D1DD8-75F4-60BF-FBC6-C716F16251CF}"/>
              </a:ext>
            </a:extLst>
          </p:cNvPr>
          <p:cNvSpPr/>
          <p:nvPr/>
        </p:nvSpPr>
        <p:spPr>
          <a:xfrm>
            <a:off x="1164262" y="3431100"/>
            <a:ext cx="2930089" cy="187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01392-7C14-E9B3-C0F5-2044A0068F1D}"/>
              </a:ext>
            </a:extLst>
          </p:cNvPr>
          <p:cNvSpPr/>
          <p:nvPr/>
        </p:nvSpPr>
        <p:spPr>
          <a:xfrm>
            <a:off x="12376343" y="3372246"/>
            <a:ext cx="2962121" cy="187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8FB74-8238-7D33-D1D7-CFAC44B0B1EC}"/>
              </a:ext>
            </a:extLst>
          </p:cNvPr>
          <p:cNvSpPr/>
          <p:nvPr/>
        </p:nvSpPr>
        <p:spPr>
          <a:xfrm>
            <a:off x="6832931" y="3401675"/>
            <a:ext cx="2962121" cy="187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F21EF3-7172-F17C-93BB-89884A1CD8E3}"/>
              </a:ext>
            </a:extLst>
          </p:cNvPr>
          <p:cNvCxnSpPr>
            <a:cxnSpLocks/>
          </p:cNvCxnSpPr>
          <p:nvPr/>
        </p:nvCxnSpPr>
        <p:spPr>
          <a:xfrm>
            <a:off x="4126383" y="4461711"/>
            <a:ext cx="2671197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5A9E4F-8DB7-E108-C7FC-97DD139D5EE0}"/>
              </a:ext>
            </a:extLst>
          </p:cNvPr>
          <p:cNvCxnSpPr>
            <a:cxnSpLocks/>
          </p:cNvCxnSpPr>
          <p:nvPr/>
        </p:nvCxnSpPr>
        <p:spPr>
          <a:xfrm flipH="1">
            <a:off x="2591201" y="5365157"/>
            <a:ext cx="26410" cy="1491114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2CA0D5-3DBA-8D5A-D012-6955763F237A}"/>
              </a:ext>
            </a:extLst>
          </p:cNvPr>
          <p:cNvSpPr txBox="1"/>
          <p:nvPr/>
        </p:nvSpPr>
        <p:spPr>
          <a:xfrm>
            <a:off x="1302552" y="4021354"/>
            <a:ext cx="2577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Reset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C49F3-14B4-7C16-C42D-49AAE6980B36}"/>
              </a:ext>
            </a:extLst>
          </p:cNvPr>
          <p:cNvSpPr/>
          <p:nvPr/>
        </p:nvSpPr>
        <p:spPr>
          <a:xfrm>
            <a:off x="1164262" y="6857049"/>
            <a:ext cx="2962121" cy="187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D8FD4D-62F3-C477-2022-2A634D46BBA3}"/>
              </a:ext>
            </a:extLst>
          </p:cNvPr>
          <p:cNvSpPr txBox="1"/>
          <p:nvPr/>
        </p:nvSpPr>
        <p:spPr>
          <a:xfrm>
            <a:off x="1412491" y="7503979"/>
            <a:ext cx="241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FW1/2</a:t>
            </a:r>
            <a:endParaRPr lang="vi-VN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25F84-E382-67BD-CF8C-BF52C628AC7A}"/>
              </a:ext>
            </a:extLst>
          </p:cNvPr>
          <p:cNvSpPr txBox="1"/>
          <p:nvPr/>
        </p:nvSpPr>
        <p:spPr>
          <a:xfrm>
            <a:off x="7034391" y="3553589"/>
            <a:ext cx="255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Erase Flash &amp;Copy Vector table to RAM</a:t>
            </a:r>
            <a:endParaRPr lang="vi-VN" sz="3000" b="1" dirty="0"/>
          </a:p>
          <a:p>
            <a:endParaRPr lang="vi-VN" sz="3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7225AF-A09F-ACFD-6A9E-4A4433D1ECDD}"/>
              </a:ext>
            </a:extLst>
          </p:cNvPr>
          <p:cNvSpPr txBox="1"/>
          <p:nvPr/>
        </p:nvSpPr>
        <p:spPr>
          <a:xfrm>
            <a:off x="3258602" y="5489166"/>
            <a:ext cx="3230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BUTTON 2  NOT PRESS</a:t>
            </a:r>
            <a:endParaRPr lang="vi-VN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D7CA8-E5A4-51C6-2F81-97F8E958076D}"/>
              </a:ext>
            </a:extLst>
          </p:cNvPr>
          <p:cNvSpPr txBox="1"/>
          <p:nvPr/>
        </p:nvSpPr>
        <p:spPr>
          <a:xfrm>
            <a:off x="4636304" y="2863066"/>
            <a:ext cx="20486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BUTTON 2 PRESS</a:t>
            </a:r>
            <a:endParaRPr lang="vi-VN" sz="32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AE7F44-DFEA-4B45-1CCD-7F2620BEE319}"/>
              </a:ext>
            </a:extLst>
          </p:cNvPr>
          <p:cNvSpPr txBox="1"/>
          <p:nvPr/>
        </p:nvSpPr>
        <p:spPr>
          <a:xfrm>
            <a:off x="12671031" y="3307971"/>
            <a:ext cx="2597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Transfer SREC of FW1 and FW 2 to Flash memory</a:t>
            </a:r>
            <a:endParaRPr lang="vi-VN" sz="3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9EE803C-AD6D-D998-FE6E-6A1802721C58}"/>
              </a:ext>
            </a:extLst>
          </p:cNvPr>
          <p:cNvCxnSpPr>
            <a:cxnSpLocks/>
          </p:cNvCxnSpPr>
          <p:nvPr/>
        </p:nvCxnSpPr>
        <p:spPr>
          <a:xfrm>
            <a:off x="9795052" y="4461711"/>
            <a:ext cx="2671197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24A17A7-57EB-D36D-4A02-70EECFF8851A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1. Bootloader  Hander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588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67768" y="10046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Project Description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563684" y="6521204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88733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4A17A7-57EB-D36D-4A02-70EECFF8851A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2. Jumping  Hander</a:t>
            </a:r>
            <a:endParaRPr lang="vi-VN" sz="3200" dirty="0">
              <a:solidFill>
                <a:schemeClr val="bg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2EC7323-B00E-CC51-701F-14FC7E1F3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935" y="2649723"/>
            <a:ext cx="8244793" cy="725318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5676BC-B545-BA31-AEAF-DFA006EEB91D}"/>
              </a:ext>
            </a:extLst>
          </p:cNvPr>
          <p:cNvSpPr/>
          <p:nvPr/>
        </p:nvSpPr>
        <p:spPr>
          <a:xfrm>
            <a:off x="6477000" y="4076700"/>
            <a:ext cx="1600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6758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67768" y="10046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Project Description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563684" y="6521204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88733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4A17A7-57EB-D36D-4A02-70EECFF8851A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3. Result</a:t>
            </a:r>
            <a:endParaRPr lang="vi-VN" sz="32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0DDF85-3726-4393-BB31-26989A2B2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" y="3795951"/>
            <a:ext cx="8786306" cy="4024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F0F05-E7FF-2B11-7701-603DD1B697F3}"/>
              </a:ext>
            </a:extLst>
          </p:cNvPr>
          <p:cNvSpPr txBox="1"/>
          <p:nvPr/>
        </p:nvSpPr>
        <p:spPr>
          <a:xfrm>
            <a:off x="1828800" y="828041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Firmware 1</a:t>
            </a:r>
            <a:endParaRPr lang="vi-VN" sz="3200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333C8F9-9B96-92DC-C4E0-06E9401C4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37" y="3703640"/>
            <a:ext cx="9000547" cy="4070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C6E9E2-9FB2-8985-9CF6-1DEDF3A07EB4}"/>
              </a:ext>
            </a:extLst>
          </p:cNvPr>
          <p:cNvSpPr txBox="1"/>
          <p:nvPr/>
        </p:nvSpPr>
        <p:spPr>
          <a:xfrm>
            <a:off x="12212880" y="828041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Firmware 2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8E55A8-D869-466D-FB84-ED63BFC06D5C}"/>
              </a:ext>
            </a:extLst>
          </p:cNvPr>
          <p:cNvSpPr txBox="1"/>
          <p:nvPr/>
        </p:nvSpPr>
        <p:spPr>
          <a:xfrm>
            <a:off x="552449" y="3106392"/>
            <a:ext cx="5010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- Write to Flash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 flipV="1">
            <a:off x="-2960288" y="-381157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58162" y="7520739"/>
            <a:ext cx="3485193" cy="35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Cooper Hewitt Bold"/>
              </a:rPr>
              <a:t>Tuan Bui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58162" y="7883642"/>
            <a:ext cx="3485193" cy="35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Cooper Hewitt"/>
              </a:rPr>
              <a:t>Leader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58162" y="1168128"/>
            <a:ext cx="11171677" cy="116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Cooper Hewitt Bold"/>
              </a:rPr>
              <a:t>Meet Our Team</a:t>
            </a:r>
          </a:p>
        </p:txBody>
      </p:sp>
      <p:sp>
        <p:nvSpPr>
          <p:cNvPr id="14" name="Freeform 14"/>
          <p:cNvSpPr/>
          <p:nvPr/>
        </p:nvSpPr>
        <p:spPr>
          <a:xfrm>
            <a:off x="5998668" y="2387622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19492" y="5404297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0" y="0"/>
                </a:moveTo>
                <a:lnTo>
                  <a:pt x="3004964" y="0"/>
                </a:lnTo>
                <a:lnTo>
                  <a:pt x="3004964" y="4355021"/>
                </a:lnTo>
                <a:lnTo>
                  <a:pt x="0" y="4355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 flipV="1">
            <a:off x="14663544" y="527682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640907" y="7520739"/>
            <a:ext cx="3485193" cy="35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Cooper Hewitt Bold"/>
              </a:rPr>
              <a:t>Son Pham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40907" y="7883642"/>
            <a:ext cx="3485193" cy="35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Cooper Hewitt"/>
              </a:rPr>
              <a:t>Team member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59525" y="7520739"/>
            <a:ext cx="3485193" cy="35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Cooper Hewitt Bold"/>
              </a:rPr>
              <a:t>Bo Quang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59525" y="7883642"/>
            <a:ext cx="3485193" cy="35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Cooper Hewitt"/>
              </a:rPr>
              <a:t>Team member</a:t>
            </a:r>
          </a:p>
        </p:txBody>
      </p:sp>
      <p:pic>
        <p:nvPicPr>
          <p:cNvPr id="41" name="Picture 40" descr="A picture containing human face, person, smile, selfie&#10;&#10;Description automatically generated">
            <a:extLst>
              <a:ext uri="{FF2B5EF4-FFF2-40B4-BE49-F238E27FC236}">
                <a16:creationId xmlns:a16="http://schemas.microsoft.com/office/drawing/2014/main" id="{AC04A7D0-BE82-2076-8D53-37FB368BD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8" b="4469"/>
          <a:stretch>
            <a:fillRect/>
          </a:stretch>
        </p:blipFill>
        <p:spPr>
          <a:xfrm>
            <a:off x="3745175" y="3487527"/>
            <a:ext cx="2544809" cy="3349830"/>
          </a:xfrm>
          <a:custGeom>
            <a:avLst/>
            <a:gdLst>
              <a:gd name="connsiteX0" fmla="*/ 1419711 w 2963508"/>
              <a:gd name="connsiteY0" fmla="*/ 0 h 3349830"/>
              <a:gd name="connsiteX1" fmla="*/ 2963010 w 2963508"/>
              <a:gd name="connsiteY1" fmla="*/ 1022963 h 3349830"/>
              <a:gd name="connsiteX2" fmla="*/ 2963508 w 2963508"/>
              <a:gd name="connsiteY2" fmla="*/ 1024323 h 3349830"/>
              <a:gd name="connsiteX3" fmla="*/ 2963508 w 2963508"/>
              <a:gd name="connsiteY3" fmla="*/ 2325508 h 3349830"/>
              <a:gd name="connsiteX4" fmla="*/ 2963010 w 2963508"/>
              <a:gd name="connsiteY4" fmla="*/ 2326868 h 3349830"/>
              <a:gd name="connsiteX5" fmla="*/ 1419711 w 2963508"/>
              <a:gd name="connsiteY5" fmla="*/ 3349830 h 3349830"/>
              <a:gd name="connsiteX6" fmla="*/ 30839 w 2963508"/>
              <a:gd name="connsiteY6" fmla="*/ 2611376 h 3349830"/>
              <a:gd name="connsiteX7" fmla="*/ 0 w 2963508"/>
              <a:gd name="connsiteY7" fmla="*/ 2560614 h 3349830"/>
              <a:gd name="connsiteX8" fmla="*/ 0 w 2963508"/>
              <a:gd name="connsiteY8" fmla="*/ 789216 h 3349830"/>
              <a:gd name="connsiteX9" fmla="*/ 30839 w 2963508"/>
              <a:gd name="connsiteY9" fmla="*/ 738454 h 3349830"/>
              <a:gd name="connsiteX10" fmla="*/ 1419711 w 2963508"/>
              <a:gd name="connsiteY10" fmla="*/ 0 h 33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3508" h="3349830">
                <a:moveTo>
                  <a:pt x="1419711" y="0"/>
                </a:moveTo>
                <a:cubicBezTo>
                  <a:pt x="2113487" y="0"/>
                  <a:pt x="2708743" y="421810"/>
                  <a:pt x="2963010" y="1022963"/>
                </a:cubicBezTo>
                <a:lnTo>
                  <a:pt x="2963508" y="1024323"/>
                </a:lnTo>
                <a:lnTo>
                  <a:pt x="2963508" y="2325508"/>
                </a:lnTo>
                <a:lnTo>
                  <a:pt x="2963010" y="2326868"/>
                </a:lnTo>
                <a:cubicBezTo>
                  <a:pt x="2708743" y="2928020"/>
                  <a:pt x="2113487" y="3349830"/>
                  <a:pt x="1419711" y="3349830"/>
                </a:cubicBezTo>
                <a:cubicBezTo>
                  <a:pt x="841565" y="3349830"/>
                  <a:pt x="331835" y="3056906"/>
                  <a:pt x="30839" y="2611376"/>
                </a:cubicBezTo>
                <a:lnTo>
                  <a:pt x="0" y="2560614"/>
                </a:lnTo>
                <a:lnTo>
                  <a:pt x="0" y="789216"/>
                </a:lnTo>
                <a:lnTo>
                  <a:pt x="30839" y="738454"/>
                </a:lnTo>
                <a:cubicBezTo>
                  <a:pt x="331835" y="292924"/>
                  <a:pt x="841565" y="0"/>
                  <a:pt x="1419711" y="0"/>
                </a:cubicBezTo>
                <a:close/>
              </a:path>
            </a:pathLst>
          </a:custGeom>
        </p:spPr>
      </p:pic>
      <p:pic>
        <p:nvPicPr>
          <p:cNvPr id="46" name="Picture 45" descr="A person taking a selfie&#10;&#10;Description automatically generated">
            <a:extLst>
              <a:ext uri="{FF2B5EF4-FFF2-40B4-BE49-F238E27FC236}">
                <a16:creationId xmlns:a16="http://schemas.microsoft.com/office/drawing/2014/main" id="{6BB20F81-C7A7-015E-2940-44F872FA3D6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01877" y="3738871"/>
            <a:ext cx="3004965" cy="3004965"/>
          </a:xfrm>
          <a:custGeom>
            <a:avLst/>
            <a:gdLst>
              <a:gd name="connsiteX0" fmla="*/ 759407 w 3004965"/>
              <a:gd name="connsiteY0" fmla="*/ 0 h 3004965"/>
              <a:gd name="connsiteX1" fmla="*/ 2124839 w 3004965"/>
              <a:gd name="connsiteY1" fmla="*/ 0 h 3004965"/>
              <a:gd name="connsiteX2" fmla="*/ 2240491 w 3004965"/>
              <a:gd name="connsiteY2" fmla="*/ 55712 h 3004965"/>
              <a:gd name="connsiteX3" fmla="*/ 2985422 w 3004965"/>
              <a:gd name="connsiteY3" fmla="*/ 876522 h 3004965"/>
              <a:gd name="connsiteX4" fmla="*/ 3004965 w 3004965"/>
              <a:gd name="connsiteY4" fmla="*/ 929917 h 3004965"/>
              <a:gd name="connsiteX5" fmla="*/ 3004965 w 3004965"/>
              <a:gd name="connsiteY5" fmla="*/ 2127032 h 3004965"/>
              <a:gd name="connsiteX6" fmla="*/ 2985422 w 3004965"/>
              <a:gd name="connsiteY6" fmla="*/ 2180427 h 3004965"/>
              <a:gd name="connsiteX7" fmla="*/ 2240491 w 3004965"/>
              <a:gd name="connsiteY7" fmla="*/ 3001236 h 3004965"/>
              <a:gd name="connsiteX8" fmla="*/ 2232749 w 3004965"/>
              <a:gd name="connsiteY8" fmla="*/ 3004965 h 3004965"/>
              <a:gd name="connsiteX9" fmla="*/ 651497 w 3004965"/>
              <a:gd name="connsiteY9" fmla="*/ 3004965 h 3004965"/>
              <a:gd name="connsiteX10" fmla="*/ 643756 w 3004965"/>
              <a:gd name="connsiteY10" fmla="*/ 3001236 h 3004965"/>
              <a:gd name="connsiteX11" fmla="*/ 53251 w 3004965"/>
              <a:gd name="connsiteY11" fmla="*/ 2464935 h 3004965"/>
              <a:gd name="connsiteX12" fmla="*/ 0 w 3004965"/>
              <a:gd name="connsiteY12" fmla="*/ 2377282 h 3004965"/>
              <a:gd name="connsiteX13" fmla="*/ 0 w 3004965"/>
              <a:gd name="connsiteY13" fmla="*/ 679666 h 3004965"/>
              <a:gd name="connsiteX14" fmla="*/ 53251 w 3004965"/>
              <a:gd name="connsiteY14" fmla="*/ 592013 h 3004965"/>
              <a:gd name="connsiteX15" fmla="*/ 643756 w 3004965"/>
              <a:gd name="connsiteY15" fmla="*/ 55712 h 3004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04965" h="3004965">
                <a:moveTo>
                  <a:pt x="759407" y="0"/>
                </a:moveTo>
                <a:lnTo>
                  <a:pt x="2124839" y="0"/>
                </a:lnTo>
                <a:lnTo>
                  <a:pt x="2240491" y="55712"/>
                </a:lnTo>
                <a:cubicBezTo>
                  <a:pt x="2572746" y="236203"/>
                  <a:pt x="2837100" y="525850"/>
                  <a:pt x="2985422" y="876522"/>
                </a:cubicBezTo>
                <a:lnTo>
                  <a:pt x="3004965" y="929917"/>
                </a:lnTo>
                <a:lnTo>
                  <a:pt x="3004965" y="2127032"/>
                </a:lnTo>
                <a:lnTo>
                  <a:pt x="2985422" y="2180427"/>
                </a:lnTo>
                <a:cubicBezTo>
                  <a:pt x="2837100" y="2531099"/>
                  <a:pt x="2572746" y="2820745"/>
                  <a:pt x="2240491" y="3001236"/>
                </a:cubicBezTo>
                <a:lnTo>
                  <a:pt x="2232749" y="3004965"/>
                </a:lnTo>
                <a:lnTo>
                  <a:pt x="651497" y="3004965"/>
                </a:lnTo>
                <a:lnTo>
                  <a:pt x="643756" y="3001236"/>
                </a:lnTo>
                <a:cubicBezTo>
                  <a:pt x="406430" y="2872314"/>
                  <a:pt x="203749" y="2687700"/>
                  <a:pt x="53251" y="2464935"/>
                </a:cubicBezTo>
                <a:lnTo>
                  <a:pt x="0" y="2377282"/>
                </a:lnTo>
                <a:lnTo>
                  <a:pt x="0" y="679666"/>
                </a:lnTo>
                <a:lnTo>
                  <a:pt x="53251" y="592013"/>
                </a:lnTo>
                <a:cubicBezTo>
                  <a:pt x="203749" y="369248"/>
                  <a:pt x="406430" y="184635"/>
                  <a:pt x="643756" y="55712"/>
                </a:cubicBezTo>
                <a:close/>
              </a:path>
            </a:pathLst>
          </a:custGeom>
        </p:spPr>
      </p:pic>
      <p:pic>
        <p:nvPicPr>
          <p:cNvPr id="49" name="Picture 48" descr="A person standing on a ledge overlooking a town&#10;&#10;Description automatically generated with low confidence">
            <a:extLst>
              <a:ext uri="{FF2B5EF4-FFF2-40B4-BE49-F238E27FC236}">
                <a16:creationId xmlns:a16="http://schemas.microsoft.com/office/drawing/2014/main" id="{CBE2D14F-CD34-9C0A-8F75-337C762EF2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18735" y="3700735"/>
            <a:ext cx="3144126" cy="3140663"/>
          </a:xfrm>
          <a:custGeom>
            <a:avLst/>
            <a:gdLst>
              <a:gd name="connsiteX0" fmla="*/ 960150 w 3144126"/>
              <a:gd name="connsiteY0" fmla="*/ 0 h 3140663"/>
              <a:gd name="connsiteX1" fmla="*/ 2136640 w 3144126"/>
              <a:gd name="connsiteY1" fmla="*/ 0 h 3140663"/>
              <a:gd name="connsiteX2" fmla="*/ 2200350 w 3144126"/>
              <a:gd name="connsiteY2" fmla="*/ 23318 h 3140663"/>
              <a:gd name="connsiteX3" fmla="*/ 3091694 w 3144126"/>
              <a:gd name="connsiteY3" fmla="*/ 914658 h 3140663"/>
              <a:gd name="connsiteX4" fmla="*/ 3144126 w 3144126"/>
              <a:gd name="connsiteY4" fmla="*/ 1057912 h 3140663"/>
              <a:gd name="connsiteX5" fmla="*/ 3144126 w 3144126"/>
              <a:gd name="connsiteY5" fmla="*/ 2075309 h 3140663"/>
              <a:gd name="connsiteX6" fmla="*/ 3091694 w 3144126"/>
              <a:gd name="connsiteY6" fmla="*/ 2218563 h 3140663"/>
              <a:gd name="connsiteX7" fmla="*/ 2200350 w 3144126"/>
              <a:gd name="connsiteY7" fmla="*/ 3109902 h 3140663"/>
              <a:gd name="connsiteX8" fmla="*/ 2116304 w 3144126"/>
              <a:gd name="connsiteY8" fmla="*/ 3140663 h 3140663"/>
              <a:gd name="connsiteX9" fmla="*/ 980486 w 3144126"/>
              <a:gd name="connsiteY9" fmla="*/ 3140663 h 3140663"/>
              <a:gd name="connsiteX10" fmla="*/ 896440 w 3144126"/>
              <a:gd name="connsiteY10" fmla="*/ 3109902 h 3140663"/>
              <a:gd name="connsiteX11" fmla="*/ 5096 w 3144126"/>
              <a:gd name="connsiteY11" fmla="*/ 2218563 h 3140663"/>
              <a:gd name="connsiteX12" fmla="*/ 0 w 3144126"/>
              <a:gd name="connsiteY12" fmla="*/ 2204640 h 3140663"/>
              <a:gd name="connsiteX13" fmla="*/ 0 w 3144126"/>
              <a:gd name="connsiteY13" fmla="*/ 928580 h 3140663"/>
              <a:gd name="connsiteX14" fmla="*/ 5096 w 3144126"/>
              <a:gd name="connsiteY14" fmla="*/ 914658 h 3140663"/>
              <a:gd name="connsiteX15" fmla="*/ 896440 w 3144126"/>
              <a:gd name="connsiteY15" fmla="*/ 23318 h 314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44126" h="3140663">
                <a:moveTo>
                  <a:pt x="960150" y="0"/>
                </a:moveTo>
                <a:lnTo>
                  <a:pt x="2136640" y="0"/>
                </a:lnTo>
                <a:lnTo>
                  <a:pt x="2200350" y="23318"/>
                </a:lnTo>
                <a:cubicBezTo>
                  <a:pt x="2601120" y="192829"/>
                  <a:pt x="2922183" y="513890"/>
                  <a:pt x="3091694" y="914658"/>
                </a:cubicBezTo>
                <a:lnTo>
                  <a:pt x="3144126" y="1057912"/>
                </a:lnTo>
                <a:lnTo>
                  <a:pt x="3144126" y="2075309"/>
                </a:lnTo>
                <a:lnTo>
                  <a:pt x="3091694" y="2218563"/>
                </a:lnTo>
                <a:cubicBezTo>
                  <a:pt x="2922183" y="2619331"/>
                  <a:pt x="2601120" y="2940391"/>
                  <a:pt x="2200350" y="3109902"/>
                </a:cubicBezTo>
                <a:lnTo>
                  <a:pt x="2116304" y="3140663"/>
                </a:lnTo>
                <a:lnTo>
                  <a:pt x="980486" y="3140663"/>
                </a:lnTo>
                <a:lnTo>
                  <a:pt x="896440" y="3109902"/>
                </a:lnTo>
                <a:cubicBezTo>
                  <a:pt x="495670" y="2940391"/>
                  <a:pt x="174607" y="2619331"/>
                  <a:pt x="5096" y="2218563"/>
                </a:cubicBezTo>
                <a:lnTo>
                  <a:pt x="0" y="2204640"/>
                </a:lnTo>
                <a:lnTo>
                  <a:pt x="0" y="928580"/>
                </a:lnTo>
                <a:lnTo>
                  <a:pt x="5096" y="914658"/>
                </a:lnTo>
                <a:cubicBezTo>
                  <a:pt x="174607" y="513890"/>
                  <a:pt x="495670" y="192829"/>
                  <a:pt x="896440" y="23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3982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67768" y="10046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Project Description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563684" y="6521204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88733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4A17A7-57EB-D36D-4A02-70EECFF8851A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3. Result</a:t>
            </a:r>
            <a:endParaRPr lang="vi-VN" sz="32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C6B061-CEB3-1EB4-A421-F192B0543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531787"/>
            <a:ext cx="9016479" cy="79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16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-67768" y="10046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Project Description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563684" y="6521204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88733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4A17A7-57EB-D36D-4A02-70EECFF8851A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3. Result</a:t>
            </a:r>
            <a:endParaRPr lang="vi-VN" sz="32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C6B061-CEB3-1EB4-A421-F192B0543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531787"/>
            <a:ext cx="9016479" cy="79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68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26091" y="2036513"/>
            <a:ext cx="13235817" cy="398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20000">
                <a:solidFill>
                  <a:srgbClr val="FFFFFF"/>
                </a:solidFill>
                <a:latin typeface="Cooper Hewitt"/>
              </a:rPr>
              <a:t>Thank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26091" y="4372903"/>
            <a:ext cx="13235817" cy="398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20000">
                <a:solidFill>
                  <a:srgbClr val="FFFFFF"/>
                </a:solidFill>
                <a:latin typeface="Cooper Hewitt Bold"/>
              </a:rPr>
              <a:t>You</a:t>
            </a:r>
          </a:p>
        </p:txBody>
      </p:sp>
      <p:sp>
        <p:nvSpPr>
          <p:cNvPr id="5" name="Freeform 5"/>
          <p:cNvSpPr/>
          <p:nvPr/>
        </p:nvSpPr>
        <p:spPr>
          <a:xfrm>
            <a:off x="619492" y="5404297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0" y="0"/>
                </a:moveTo>
                <a:lnTo>
                  <a:pt x="3004964" y="0"/>
                </a:lnTo>
                <a:lnTo>
                  <a:pt x="3004964" y="4355021"/>
                </a:lnTo>
                <a:lnTo>
                  <a:pt x="0" y="4355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4663544" y="527682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5223" y="-1181935"/>
            <a:ext cx="5497374" cy="2363871"/>
          </a:xfrm>
          <a:custGeom>
            <a:avLst/>
            <a:gdLst/>
            <a:ahLst/>
            <a:cxnLst/>
            <a:rect l="l" t="t" r="r" b="b"/>
            <a:pathLst>
              <a:path w="5497374" h="2363871">
                <a:moveTo>
                  <a:pt x="0" y="0"/>
                </a:moveTo>
                <a:lnTo>
                  <a:pt x="5497374" y="0"/>
                </a:lnTo>
                <a:lnTo>
                  <a:pt x="5497374" y="2363870"/>
                </a:lnTo>
                <a:lnTo>
                  <a:pt x="0" y="236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3155849" y="9105065"/>
            <a:ext cx="5497374" cy="2363871"/>
          </a:xfrm>
          <a:custGeom>
            <a:avLst/>
            <a:gdLst/>
            <a:ahLst/>
            <a:cxnLst/>
            <a:rect l="l" t="t" r="r" b="b"/>
            <a:pathLst>
              <a:path w="5497374" h="2363871">
                <a:moveTo>
                  <a:pt x="5497374" y="2363870"/>
                </a:moveTo>
                <a:lnTo>
                  <a:pt x="0" y="2363870"/>
                </a:lnTo>
                <a:lnTo>
                  <a:pt x="0" y="0"/>
                </a:lnTo>
                <a:lnTo>
                  <a:pt x="5497374" y="0"/>
                </a:lnTo>
                <a:lnTo>
                  <a:pt x="5497374" y="236387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584627" y="9258300"/>
            <a:ext cx="7315200" cy="603504"/>
          </a:xfrm>
          <a:custGeom>
            <a:avLst/>
            <a:gdLst/>
            <a:ahLst/>
            <a:cxnLst/>
            <a:rect l="l" t="t" r="r" b="b"/>
            <a:pathLst>
              <a:path w="7315200" h="603504">
                <a:moveTo>
                  <a:pt x="0" y="0"/>
                </a:moveTo>
                <a:lnTo>
                  <a:pt x="7315200" y="0"/>
                </a:lnTo>
                <a:lnTo>
                  <a:pt x="7315200" y="603504"/>
                </a:lnTo>
                <a:lnTo>
                  <a:pt x="0" y="603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5584627" y="578431"/>
            <a:ext cx="7315200" cy="603504"/>
          </a:xfrm>
          <a:custGeom>
            <a:avLst/>
            <a:gdLst/>
            <a:ahLst/>
            <a:cxnLst/>
            <a:rect l="l" t="t" r="r" b="b"/>
            <a:pathLst>
              <a:path w="7315200" h="603504">
                <a:moveTo>
                  <a:pt x="7315200" y="603504"/>
                </a:moveTo>
                <a:lnTo>
                  <a:pt x="0" y="603504"/>
                </a:lnTo>
                <a:lnTo>
                  <a:pt x="0" y="0"/>
                </a:lnTo>
                <a:lnTo>
                  <a:pt x="7315200" y="0"/>
                </a:lnTo>
                <a:lnTo>
                  <a:pt x="7315200" y="60350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56687" y="4741058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8" y="0"/>
                </a:lnTo>
                <a:lnTo>
                  <a:pt x="1467308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2664005" y="4741058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8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8" y="1283227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DF84542-5B37-F7F2-3BA8-CB8D95F477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" name="Freeform 3"/>
          <p:cNvSpPr/>
          <p:nvPr/>
        </p:nvSpPr>
        <p:spPr>
          <a:xfrm>
            <a:off x="217266" y="3682624"/>
            <a:ext cx="1749710" cy="1808911"/>
          </a:xfrm>
          <a:custGeom>
            <a:avLst/>
            <a:gdLst/>
            <a:ahLst/>
            <a:cxnLst/>
            <a:rect l="l" t="t" r="r" b="b"/>
            <a:pathLst>
              <a:path w="1749710" h="1808911">
                <a:moveTo>
                  <a:pt x="0" y="0"/>
                </a:moveTo>
                <a:lnTo>
                  <a:pt x="1749710" y="0"/>
                </a:lnTo>
                <a:lnTo>
                  <a:pt x="1749710" y="1808910"/>
                </a:lnTo>
                <a:lnTo>
                  <a:pt x="0" y="1808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63879" y="3682624"/>
            <a:ext cx="1749710" cy="1808911"/>
          </a:xfrm>
          <a:custGeom>
            <a:avLst/>
            <a:gdLst/>
            <a:ahLst/>
            <a:cxnLst/>
            <a:rect l="l" t="t" r="r" b="b"/>
            <a:pathLst>
              <a:path w="1749710" h="1808911">
                <a:moveTo>
                  <a:pt x="0" y="0"/>
                </a:moveTo>
                <a:lnTo>
                  <a:pt x="1749710" y="0"/>
                </a:lnTo>
                <a:lnTo>
                  <a:pt x="1749710" y="1808910"/>
                </a:lnTo>
                <a:lnTo>
                  <a:pt x="0" y="1808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13868" y="3682624"/>
            <a:ext cx="1749710" cy="1808911"/>
          </a:xfrm>
          <a:custGeom>
            <a:avLst/>
            <a:gdLst/>
            <a:ahLst/>
            <a:cxnLst/>
            <a:rect l="l" t="t" r="r" b="b"/>
            <a:pathLst>
              <a:path w="1749710" h="1808911">
                <a:moveTo>
                  <a:pt x="0" y="0"/>
                </a:moveTo>
                <a:lnTo>
                  <a:pt x="1749710" y="0"/>
                </a:lnTo>
                <a:lnTo>
                  <a:pt x="1749710" y="1808911"/>
                </a:lnTo>
                <a:lnTo>
                  <a:pt x="0" y="1808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5686092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0" y="0"/>
                </a:moveTo>
                <a:lnTo>
                  <a:pt x="12104288" y="0"/>
                </a:lnTo>
                <a:lnTo>
                  <a:pt x="12104288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7266" y="7098729"/>
            <a:ext cx="1749710" cy="1808911"/>
          </a:xfrm>
          <a:custGeom>
            <a:avLst/>
            <a:gdLst/>
            <a:ahLst/>
            <a:cxnLst/>
            <a:rect l="l" t="t" r="r" b="b"/>
            <a:pathLst>
              <a:path w="1749710" h="1808911">
                <a:moveTo>
                  <a:pt x="0" y="0"/>
                </a:moveTo>
                <a:lnTo>
                  <a:pt x="1749710" y="0"/>
                </a:lnTo>
                <a:lnTo>
                  <a:pt x="1749710" y="1808911"/>
                </a:lnTo>
                <a:lnTo>
                  <a:pt x="0" y="1808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-5589882" y="-5643055"/>
            <a:ext cx="12104288" cy="8412480"/>
          </a:xfrm>
          <a:custGeom>
            <a:avLst/>
            <a:gdLst/>
            <a:ahLst/>
            <a:cxnLst/>
            <a:rect l="l" t="t" r="r" b="b"/>
            <a:pathLst>
              <a:path w="12104288" h="8412480">
                <a:moveTo>
                  <a:pt x="12104288" y="8412480"/>
                </a:moveTo>
                <a:lnTo>
                  <a:pt x="0" y="8412480"/>
                </a:lnTo>
                <a:lnTo>
                  <a:pt x="0" y="0"/>
                </a:lnTo>
                <a:lnTo>
                  <a:pt x="12104288" y="0"/>
                </a:lnTo>
                <a:lnTo>
                  <a:pt x="12104288" y="84124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4725" y="4259302"/>
            <a:ext cx="1203294" cy="57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 dirty="0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35250" y="4376619"/>
            <a:ext cx="487350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800" dirty="0">
                <a:solidFill>
                  <a:srgbClr val="5FB1FF"/>
                </a:solidFill>
                <a:latin typeface="+mj-lt"/>
              </a:rPr>
              <a:t>Definition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21327" y="4297402"/>
            <a:ext cx="1203294" cy="57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 dirty="0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71037" y="4143226"/>
            <a:ext cx="544513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800" dirty="0">
                <a:solidFill>
                  <a:srgbClr val="5FB1FF"/>
                </a:solidFill>
                <a:latin typeface="+mj-lt"/>
              </a:rPr>
              <a:t>Working principle of Bootloader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37087" y="4297402"/>
            <a:ext cx="1203294" cy="57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 dirty="0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14406" y="4392158"/>
            <a:ext cx="487350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800" dirty="0">
                <a:solidFill>
                  <a:srgbClr val="5FB1FF"/>
                </a:solidFill>
                <a:latin typeface="+mj-lt"/>
              </a:rPr>
              <a:t>Stored Bootloader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0474" y="7675407"/>
            <a:ext cx="1203294" cy="57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 dirty="0">
                <a:solidFill>
                  <a:srgbClr val="FFFFFF"/>
                </a:solidFill>
                <a:latin typeface="Roboto 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5250" y="7593488"/>
            <a:ext cx="240209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800" dirty="0">
                <a:solidFill>
                  <a:srgbClr val="5FB1FF"/>
                </a:solidFill>
                <a:latin typeface="+mj-lt"/>
              </a:rPr>
              <a:t>Function of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800" dirty="0">
                <a:solidFill>
                  <a:srgbClr val="5FB1FF"/>
                </a:solidFill>
                <a:latin typeface="+mj-lt"/>
              </a:rPr>
              <a:t>bootloader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2550" y="1511032"/>
            <a:ext cx="11442900" cy="88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+mj-lt"/>
              </a:rPr>
              <a:t>Company Service</a:t>
            </a:r>
            <a:endParaRPr lang="en-US" sz="6399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5998668" y="2691044"/>
            <a:ext cx="6290664" cy="401030"/>
          </a:xfrm>
          <a:custGeom>
            <a:avLst/>
            <a:gdLst/>
            <a:ahLst/>
            <a:cxnLst/>
            <a:rect l="l" t="t" r="r" b="b"/>
            <a:pathLst>
              <a:path w="6290664" h="401030">
                <a:moveTo>
                  <a:pt x="0" y="0"/>
                </a:moveTo>
                <a:lnTo>
                  <a:pt x="6290664" y="0"/>
                </a:lnTo>
                <a:lnTo>
                  <a:pt x="6290664" y="401030"/>
                </a:lnTo>
                <a:lnTo>
                  <a:pt x="0" y="401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787A9273-B4C6-8573-92E5-77881D4C5590}"/>
              </a:ext>
            </a:extLst>
          </p:cNvPr>
          <p:cNvSpPr/>
          <p:nvPr/>
        </p:nvSpPr>
        <p:spPr>
          <a:xfrm>
            <a:off x="4653912" y="7132886"/>
            <a:ext cx="1749710" cy="1808911"/>
          </a:xfrm>
          <a:custGeom>
            <a:avLst/>
            <a:gdLst/>
            <a:ahLst/>
            <a:cxnLst/>
            <a:rect l="l" t="t" r="r" b="b"/>
            <a:pathLst>
              <a:path w="1749710" h="1808911">
                <a:moveTo>
                  <a:pt x="0" y="0"/>
                </a:moveTo>
                <a:lnTo>
                  <a:pt x="1749710" y="0"/>
                </a:lnTo>
                <a:lnTo>
                  <a:pt x="1749710" y="1808911"/>
                </a:lnTo>
                <a:lnTo>
                  <a:pt x="0" y="1808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7B6D0FBB-7BDD-9FA7-134A-D8BF79FF8559}"/>
              </a:ext>
            </a:extLst>
          </p:cNvPr>
          <p:cNvSpPr txBox="1"/>
          <p:nvPr/>
        </p:nvSpPr>
        <p:spPr>
          <a:xfrm>
            <a:off x="4961371" y="7747664"/>
            <a:ext cx="1203294" cy="57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 dirty="0">
                <a:solidFill>
                  <a:srgbClr val="FFFFFF"/>
                </a:solidFill>
                <a:latin typeface="Roboto Bold"/>
              </a:rPr>
              <a:t>06</a:t>
            </a: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A4511BC2-D9C2-BAB4-3916-23441BA07F91}"/>
              </a:ext>
            </a:extLst>
          </p:cNvPr>
          <p:cNvSpPr txBox="1"/>
          <p:nvPr/>
        </p:nvSpPr>
        <p:spPr>
          <a:xfrm>
            <a:off x="6711081" y="7593488"/>
            <a:ext cx="5445132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800" dirty="0">
                <a:solidFill>
                  <a:srgbClr val="5FB1FF"/>
                </a:solidFill>
                <a:latin typeface="+mj-lt"/>
              </a:rPr>
              <a:t>Project Description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0" y="5931978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0" y="0"/>
                </a:moveTo>
                <a:lnTo>
                  <a:pt x="3004964" y="0"/>
                </a:lnTo>
                <a:lnTo>
                  <a:pt x="3004964" y="4355021"/>
                </a:lnTo>
                <a:lnTo>
                  <a:pt x="0" y="4355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5247268" y="0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pic>
        <p:nvPicPr>
          <p:cNvPr id="15" name="Picture 14" descr="A black rectangular object with a usb port&#10;&#10;Description automatically generated with low confidence">
            <a:extLst>
              <a:ext uri="{FF2B5EF4-FFF2-40B4-BE49-F238E27FC236}">
                <a16:creationId xmlns:a16="http://schemas.microsoft.com/office/drawing/2014/main" id="{2E02A8E4-FE68-4802-BF3E-8C99B9A9DD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"/>
          <a:stretch>
            <a:fillRect/>
          </a:stretch>
        </p:blipFill>
        <p:spPr>
          <a:xfrm>
            <a:off x="5181600" y="936746"/>
            <a:ext cx="5740186" cy="249303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19" name="Picture 18" descr="A picture containing light bulb, screenshot, light&#10;&#10;Description automatically generated">
            <a:extLst>
              <a:ext uri="{FF2B5EF4-FFF2-40B4-BE49-F238E27FC236}">
                <a16:creationId xmlns:a16="http://schemas.microsoft.com/office/drawing/2014/main" id="{C132F5E9-3A9A-5933-8655-B4F183417F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4" y="0"/>
            <a:ext cx="3246177" cy="3733800"/>
          </a:xfrm>
          <a:prstGeom prst="rect">
            <a:avLst/>
          </a:prstGeom>
        </p:spPr>
      </p:pic>
      <p:pic>
        <p:nvPicPr>
          <p:cNvPr id="25" name="Picture 24" descr="A red toaster oven on a counter">
            <a:extLst>
              <a:ext uri="{FF2B5EF4-FFF2-40B4-BE49-F238E27FC236}">
                <a16:creationId xmlns:a16="http://schemas.microsoft.com/office/drawing/2014/main" id="{DDF79AFD-DA07-AA09-F98C-9ECDEF4764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148" y="1919405"/>
            <a:ext cx="5029200" cy="7543800"/>
          </a:xfrm>
          <a:prstGeom prst="rect">
            <a:avLst/>
          </a:prstGeom>
        </p:spPr>
      </p:pic>
      <p:pic>
        <p:nvPicPr>
          <p:cNvPr id="55" name="Picture 54" descr="A picture containing arena, sport venue, soccer, display device&#10;&#10;Description automatically generated">
            <a:extLst>
              <a:ext uri="{FF2B5EF4-FFF2-40B4-BE49-F238E27FC236}">
                <a16:creationId xmlns:a16="http://schemas.microsoft.com/office/drawing/2014/main" id="{E2E55572-2D8D-F5A1-D489-9D6289E0F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39" y="4907943"/>
            <a:ext cx="8534400" cy="4800600"/>
          </a:xfrm>
          <a:prstGeom prst="rect">
            <a:avLst/>
          </a:prstGeom>
        </p:spPr>
      </p:pic>
      <p:sp>
        <p:nvSpPr>
          <p:cNvPr id="56" name="Cloud 55">
            <a:extLst>
              <a:ext uri="{FF2B5EF4-FFF2-40B4-BE49-F238E27FC236}">
                <a16:creationId xmlns:a16="http://schemas.microsoft.com/office/drawing/2014/main" id="{436A6F17-BF28-6A5D-C19C-D06840000D2A}"/>
              </a:ext>
            </a:extLst>
          </p:cNvPr>
          <p:cNvSpPr/>
          <p:nvPr/>
        </p:nvSpPr>
        <p:spPr>
          <a:xfrm>
            <a:off x="4133784" y="2051221"/>
            <a:ext cx="8972616" cy="5105400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469E033-7582-6E1A-84E4-73CBB4AD70A4}"/>
              </a:ext>
            </a:extLst>
          </p:cNvPr>
          <p:cNvSpPr txBox="1"/>
          <p:nvPr/>
        </p:nvSpPr>
        <p:spPr>
          <a:xfrm>
            <a:off x="5666130" y="3437514"/>
            <a:ext cx="64080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every sold unit need to be returned to the manufacturer every time there is a need for a firmware upgrade? </a:t>
            </a:r>
            <a:endParaRPr lang="vi-VN" sz="3200" dirty="0"/>
          </a:p>
        </p:txBody>
      </p:sp>
      <p:sp>
        <p:nvSpPr>
          <p:cNvPr id="58" name="Cloud 57">
            <a:extLst>
              <a:ext uri="{FF2B5EF4-FFF2-40B4-BE49-F238E27FC236}">
                <a16:creationId xmlns:a16="http://schemas.microsoft.com/office/drawing/2014/main" id="{5B755DC6-0F45-BDA2-6A3A-899F7AEE257F}"/>
              </a:ext>
            </a:extLst>
          </p:cNvPr>
          <p:cNvSpPr/>
          <p:nvPr/>
        </p:nvSpPr>
        <p:spPr>
          <a:xfrm>
            <a:off x="4185795" y="2030370"/>
            <a:ext cx="8972616" cy="5105400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B5559A-29B2-064F-DD9B-2C3F61A7BB22}"/>
              </a:ext>
            </a:extLst>
          </p:cNvPr>
          <p:cNvSpPr txBox="1"/>
          <p:nvPr/>
        </p:nvSpPr>
        <p:spPr>
          <a:xfrm>
            <a:off x="5818530" y="3589914"/>
            <a:ext cx="6408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Microcontroller-based system is shipped with a bootloader on board</a:t>
            </a:r>
            <a:endParaRPr lang="vi-VN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 animBg="1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5923163" cy="88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DEFINITION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500" y="3295158"/>
            <a:ext cx="17636999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- A bootloader is an application whose primary objective is to upgrade/modify system software without the intervention of specialized firmware upgrade tools. 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608007" y="6607006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1768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5923163" cy="88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Stored Bootloader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500" y="3295158"/>
            <a:ext cx="17636999" cy="1859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- Bootloaders can be stored in two different places: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The bootloader is stored in the first block of Flash.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The bootloader is stored on a specific partition memory region based on the structure as well as the purpose of developed software for the microcontroller.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608007" y="6607006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1905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Working principle of Bootloader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7339" y="4036087"/>
            <a:ext cx="7162800" cy="1487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- Windows operating system, if you press the Shift key or F12 key, then you may see one blue color screen with some options.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608007" y="6607006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D8D709-3966-2E21-48EC-7F4A7F29C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073" y="3717492"/>
            <a:ext cx="6370751" cy="47780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12">
            <a:extLst>
              <a:ext uri="{FF2B5EF4-FFF2-40B4-BE49-F238E27FC236}">
                <a16:creationId xmlns:a16="http://schemas.microsoft.com/office/drawing/2014/main" id="{0EA0104C-31BE-5FAA-D23F-D7DDF11B2398}"/>
              </a:ext>
            </a:extLst>
          </p:cNvPr>
          <p:cNvSpPr/>
          <p:nvPr/>
        </p:nvSpPr>
        <p:spPr>
          <a:xfrm>
            <a:off x="1363447" y="2529658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E4779FFF-4296-4A76-0932-F2C8A9AAE501}"/>
              </a:ext>
            </a:extLst>
          </p:cNvPr>
          <p:cNvSpPr/>
          <p:nvPr/>
        </p:nvSpPr>
        <p:spPr>
          <a:xfrm flipH="1">
            <a:off x="6781800" y="810805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157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Working principle of Bootloader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04977" y="3563566"/>
            <a:ext cx="7162800" cy="557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This is the first piece of code that runs when you press the reset button if you have a bootloader. </a:t>
            </a:r>
          </a:p>
          <a:p>
            <a:pPr marL="457200" indent="-457200">
              <a:lnSpc>
                <a:spcPts val="2940"/>
              </a:lnSpc>
              <a:spcBef>
                <a:spcPct val="0"/>
              </a:spcBef>
              <a:buFontTx/>
              <a:buChar char="-"/>
            </a:pPr>
            <a:endParaRPr lang="en-US" sz="3200" dirty="0">
              <a:solidFill>
                <a:srgbClr val="FFFFFF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If you don’t have a bootloader, then directly an application will start running</a:t>
            </a:r>
          </a:p>
          <a:p>
            <a:pPr marL="457200" indent="-457200">
              <a:lnSpc>
                <a:spcPts val="2940"/>
              </a:lnSpc>
              <a:spcBef>
                <a:spcPct val="0"/>
              </a:spcBef>
              <a:buFontTx/>
              <a:buChar char="-"/>
            </a:pPr>
            <a:endParaRPr lang="en-US" sz="3200" dirty="0">
              <a:solidFill>
                <a:srgbClr val="FFFFFF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If you have a bootloader -&gt; this bootloader starts running. -&gt;control to the application. 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=&gt; The application does its job based on our product or project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608007" y="6607006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0EA0104C-31BE-5FAA-D23F-D7DDF11B2398}"/>
              </a:ext>
            </a:extLst>
          </p:cNvPr>
          <p:cNvSpPr/>
          <p:nvPr/>
        </p:nvSpPr>
        <p:spPr>
          <a:xfrm>
            <a:off x="1042418" y="2784535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pic>
        <p:nvPicPr>
          <p:cNvPr id="10" name="Picture 9" descr="A close-up of a circuit board">
            <a:extLst>
              <a:ext uri="{FF2B5EF4-FFF2-40B4-BE49-F238E27FC236}">
                <a16:creationId xmlns:a16="http://schemas.microsoft.com/office/drawing/2014/main" id="{346CF7A6-26F8-ECDA-1B8F-B568A4472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8" y="3058215"/>
            <a:ext cx="7562377" cy="5049835"/>
          </a:xfrm>
          <a:prstGeom prst="rect">
            <a:avLst/>
          </a:prstGeom>
        </p:spPr>
      </p:pic>
      <p:sp>
        <p:nvSpPr>
          <p:cNvPr id="7" name="Freeform 13">
            <a:extLst>
              <a:ext uri="{FF2B5EF4-FFF2-40B4-BE49-F238E27FC236}">
                <a16:creationId xmlns:a16="http://schemas.microsoft.com/office/drawing/2014/main" id="{E4779FFF-4296-4A76-0932-F2C8A9AAE501}"/>
              </a:ext>
            </a:extLst>
          </p:cNvPr>
          <p:cNvSpPr/>
          <p:nvPr/>
        </p:nvSpPr>
        <p:spPr>
          <a:xfrm flipH="1">
            <a:off x="7126604" y="7854371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7066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5B161-51E3-1168-DE67-FD6129231562}"/>
              </a:ext>
            </a:extLst>
          </p:cNvPr>
          <p:cNvSpPr/>
          <p:nvPr/>
        </p:nvSpPr>
        <p:spPr>
          <a:xfrm>
            <a:off x="19050" y="-39954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52400" y="657626"/>
            <a:ext cx="9734939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latin typeface="+mj-lt"/>
              </a:rPr>
              <a:t>Function of Bootloader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04977" y="3563566"/>
            <a:ext cx="7162800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28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There are three crucial parts in any bootloader: 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Branching code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Bootloader code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Application code. </a:t>
            </a:r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4608007" y="6607006"/>
            <a:ext cx="3004965" cy="4355022"/>
          </a:xfrm>
          <a:custGeom>
            <a:avLst/>
            <a:gdLst/>
            <a:ahLst/>
            <a:cxnLst/>
            <a:rect l="l" t="t" r="r" b="b"/>
            <a:pathLst>
              <a:path w="3004965" h="4355022">
                <a:moveTo>
                  <a:pt x="3004964" y="4355021"/>
                </a:moveTo>
                <a:lnTo>
                  <a:pt x="0" y="4355021"/>
                </a:lnTo>
                <a:lnTo>
                  <a:pt x="0" y="0"/>
                </a:lnTo>
                <a:lnTo>
                  <a:pt x="3004964" y="0"/>
                </a:lnTo>
                <a:lnTo>
                  <a:pt x="3004964" y="4355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4AB57-4210-C3C5-1722-53744344366C}"/>
              </a:ext>
            </a:extLst>
          </p:cNvPr>
          <p:cNvSpPr/>
          <p:nvPr/>
        </p:nvSpPr>
        <p:spPr>
          <a:xfrm>
            <a:off x="-6223" y="1517334"/>
            <a:ext cx="18291111" cy="4569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CACD1-7469-C9D6-0C9D-33401545C05E}"/>
              </a:ext>
            </a:extLst>
          </p:cNvPr>
          <p:cNvSpPr/>
          <p:nvPr/>
        </p:nvSpPr>
        <p:spPr>
          <a:xfrm>
            <a:off x="5867400" y="1791015"/>
            <a:ext cx="12690960" cy="456921"/>
          </a:xfrm>
          <a:prstGeom prst="rect">
            <a:avLst/>
          </a:prstGeom>
          <a:solidFill>
            <a:srgbClr val="5FB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EA115-E975-BA60-B585-7F40E65CD125}"/>
              </a:ext>
            </a:extLst>
          </p:cNvPr>
          <p:cNvSpPr/>
          <p:nvPr/>
        </p:nvSpPr>
        <p:spPr>
          <a:xfrm>
            <a:off x="9905999" y="2116488"/>
            <a:ext cx="8671021" cy="4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" name="Picture 1" descr="A diagram of a bootloader structure&#10;&#10;Description automatically generated with medium confidence">
            <a:extLst>
              <a:ext uri="{FF2B5EF4-FFF2-40B4-BE49-F238E27FC236}">
                <a16:creationId xmlns:a16="http://schemas.microsoft.com/office/drawing/2014/main" id="{4BC5D4C5-7595-923E-6188-0EBFF59F93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908"/>
          <a:stretch/>
        </p:blipFill>
        <p:spPr>
          <a:xfrm>
            <a:off x="533400" y="4921343"/>
            <a:ext cx="8374575" cy="4426229"/>
          </a:xfrm>
          <a:prstGeom prst="rect">
            <a:avLst/>
          </a:prstGeom>
        </p:spPr>
      </p:pic>
      <p:sp>
        <p:nvSpPr>
          <p:cNvPr id="7" name="Freeform 13">
            <a:extLst>
              <a:ext uri="{FF2B5EF4-FFF2-40B4-BE49-F238E27FC236}">
                <a16:creationId xmlns:a16="http://schemas.microsoft.com/office/drawing/2014/main" id="{E4779FFF-4296-4A76-0932-F2C8A9AAE501}"/>
              </a:ext>
            </a:extLst>
          </p:cNvPr>
          <p:cNvSpPr/>
          <p:nvPr/>
        </p:nvSpPr>
        <p:spPr>
          <a:xfrm flipH="1">
            <a:off x="7271579" y="8911370"/>
            <a:ext cx="1456420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1467307" y="0"/>
                </a:moveTo>
                <a:lnTo>
                  <a:pt x="0" y="0"/>
                </a:lnTo>
                <a:lnTo>
                  <a:pt x="0" y="1283227"/>
                </a:lnTo>
                <a:lnTo>
                  <a:pt x="1467307" y="1283227"/>
                </a:lnTo>
                <a:lnTo>
                  <a:pt x="14673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0EA0104C-31BE-5FAA-D23F-D7DDF11B2398}"/>
              </a:ext>
            </a:extLst>
          </p:cNvPr>
          <p:cNvSpPr/>
          <p:nvPr/>
        </p:nvSpPr>
        <p:spPr>
          <a:xfrm>
            <a:off x="533399" y="3747280"/>
            <a:ext cx="1467307" cy="1283227"/>
          </a:xfrm>
          <a:custGeom>
            <a:avLst/>
            <a:gdLst/>
            <a:ahLst/>
            <a:cxnLst/>
            <a:rect l="l" t="t" r="r" b="b"/>
            <a:pathLst>
              <a:path w="1467307" h="1283227">
                <a:moveTo>
                  <a:pt x="0" y="0"/>
                </a:moveTo>
                <a:lnTo>
                  <a:pt x="1467307" y="0"/>
                </a:lnTo>
                <a:lnTo>
                  <a:pt x="1467307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65BB7-A89A-FDAA-24A4-A9ED1AE2EA6C}"/>
              </a:ext>
            </a:extLst>
          </p:cNvPr>
          <p:cNvSpPr txBox="1"/>
          <p:nvPr/>
        </p:nvSpPr>
        <p:spPr>
          <a:xfrm>
            <a:off x="552449" y="2521617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1. Control and Manage the application  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74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2798690d-d5c3-4ba4-a5cb-96c1554ba05d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ont 2">
      <a:majorFont>
        <a:latin typeface="UTM BEBAS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599</Words>
  <Application>Microsoft Office PowerPoint</Application>
  <PresentationFormat>Custom</PresentationFormat>
  <Paragraphs>124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UTM BEBAS</vt:lpstr>
      <vt:lpstr>Cooper Hewitt Bold</vt:lpstr>
      <vt:lpstr>Cambria</vt:lpstr>
      <vt:lpstr>Arial</vt:lpstr>
      <vt:lpstr>Lato</vt:lpstr>
      <vt:lpstr>Calibri</vt:lpstr>
      <vt:lpstr>Roboto Bold</vt:lpstr>
      <vt:lpstr>Wingdings</vt:lpstr>
      <vt:lpstr>Cooper Hewitt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 Futuristic Technology Business Presentation</dc:title>
  <cp:lastModifiedBy>Pham Quang Son 20203865</cp:lastModifiedBy>
  <cp:revision>3</cp:revision>
  <dcterms:created xsi:type="dcterms:W3CDTF">2006-08-16T00:00:00Z</dcterms:created>
  <dcterms:modified xsi:type="dcterms:W3CDTF">2023-06-09T13:02:04Z</dcterms:modified>
  <dc:identifier>DAFlSdNMUP0</dc:identifier>
</cp:coreProperties>
</file>